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714"/>
  </p:normalViewPr>
  <p:slideViewPr>
    <p:cSldViewPr snapToGrid="0">
      <p:cViewPr varScale="1">
        <p:scale>
          <a:sx n="98" d="100"/>
          <a:sy n="98" d="100"/>
        </p:scale>
        <p:origin x="4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F50C3-50DF-690D-4790-476FA9408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FC5889-B26E-EF82-D5C4-F0A702AE0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1284F-D137-AF4A-9539-66D74578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F90A48-E1BE-29A5-8299-39F45916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D4817E-134D-6BCC-163D-5D0CD94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1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6D43E-A54D-A6FE-A5C0-21C0F23A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93C599-DFB7-9475-3461-59DB2E289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2B79A7-A78E-484E-DB56-9AC0A1BF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F46C3-9E9B-8528-0ED0-9E607B1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781093-A343-62FD-8AF0-EED9A41C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9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92FBC5-0CF9-764B-69A1-E40A0D121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29E08A-27BD-4CF9-BA1B-02E858850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025FB9-54AF-8C65-B62D-457624C3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C242DF-B35C-AB0E-BA34-54D5DD3D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FBCD13-C448-5D8A-67E4-D94718E9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5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6B4DA-5419-8920-FA9F-6962027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4369C-7A69-FB95-489D-EAFE8321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532D2-3932-8DE2-579D-2209A3FD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CF24DB-39B4-0482-0B2B-99001F29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1B9483-61E8-CF0C-F5CA-4CADFA0D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BDB0F-2771-6945-0FF5-0A00AC52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27840F-3923-A0C9-355F-12630DC67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73140D-E164-470E-A017-35E12EB6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1024B3-66C0-A7E1-55E6-1EB2D68E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826C32-DFE8-8269-EFAA-332DA5ED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B3D5F-AD84-1362-2AAE-57053BF7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FD410-E12E-F3F1-9C9C-F703613F7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4BDA80-2764-61D7-643E-326EB0575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926318-CC25-054D-3A3C-F78CE220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25A154-5624-4B0D-781B-DB258C2C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D45F4E-561D-5C09-D5AA-005E602D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14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9BD36-5494-6D19-502E-9B13989C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69F1E8-7549-DF63-3EA1-33E7931D0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1CEF3B-05FB-8B41-CEC4-CCEC54477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6A32F1-3778-E46A-4FE7-EE68639D2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9DECEA-DB85-A734-2A0A-ED148F307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A65CF8-0E5F-0836-35A4-07E5EAE6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F8A214-8812-85F9-6BEC-EA6B04F6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DF33AA-B940-C294-8FD0-CAD75129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23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B1AD8-F6AD-6751-1CD3-451F97A9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6D379B-3C0C-4723-E686-DD72E4AF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FA3E45-C572-82BB-B5EF-4ACF895B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C7FD1-F431-3BE3-95B0-CA6216D3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30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F6204C-88E5-FAA6-8440-7F6C71F8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B9CA03-95D9-E91B-8B0E-BC15C82A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B743DE-8AE7-538C-4882-F7F39535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1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3F182-4CE4-3E4C-7E88-403A013F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83A5F-3345-85CF-8179-A599C593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A07592-3685-AB93-220D-DB497496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340081-BEFC-D33D-4E7F-F9507F74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3068B8-6DDC-9436-66AB-71DA9B2F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FB8427-DE16-0B3A-2E7E-C0865F6B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83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F392E-073A-049A-21BA-7A1346C5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1780A1-7F3A-A6C3-36E8-49C5B93BC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F71A84-BB1F-4740-A0DD-A87D993EF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6EF762-1D42-50C3-A27A-3D9BECCB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822756-B318-48C9-980B-DAC8228C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DD0672-D2C1-E391-9429-DB5DD50D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22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A18C1C-FE6B-58B8-2101-D6F01D16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5D9004-F758-A286-C3A2-61ECB8E68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5653A3-6281-D79C-3058-F8408FA78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B4F94D-9F95-ED42-8E87-AB97C8FA4C87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C67A16-D4B6-CDD1-8DDB-28301A52C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EAAD35-D715-4398-0E56-0E8454611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5B532-77B1-184F-BAB6-3F093BBA0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6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FdLHl7Mgs&amp;time_continue=0&amp;source_ve_path=MjM4NTE&amp;embeds_referring_euri=https%3A%2F%2Fhubblecontent.osi.office.net%2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B52AA-E603-5F57-47C1-5C9B3131F0B2}"/>
              </a:ext>
            </a:extLst>
          </p:cNvPr>
          <p:cNvSpPr txBox="1"/>
          <p:nvPr/>
        </p:nvSpPr>
        <p:spPr>
          <a:xfrm>
            <a:off x="3822158" y="1244600"/>
            <a:ext cx="4547684" cy="116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10001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Pouště</a:t>
            </a:r>
            <a:endParaRPr lang="en-US" sz="10001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EFE6-4AC0-7B9E-4F31-4160A34B4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260131-4B4F-F977-64F2-D7F58835C6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5DF3C02-1275-A39D-4230-38EFEFDF330E}"/>
              </a:ext>
            </a:extLst>
          </p:cNvPr>
          <p:cNvGrpSpPr/>
          <p:nvPr/>
        </p:nvGrpSpPr>
        <p:grpSpPr>
          <a:xfrm>
            <a:off x="0" y="0"/>
            <a:ext cx="12407696" cy="6858000"/>
            <a:chOff x="0" y="0"/>
            <a:chExt cx="1864067" cy="103031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A4EB99-75DF-8098-F3A2-B69C87FD01F9}"/>
                </a:ext>
              </a:extLst>
            </p:cNvPr>
            <p:cNvSpPr/>
            <p:nvPr/>
          </p:nvSpPr>
          <p:spPr>
            <a:xfrm>
              <a:off x="0" y="0"/>
              <a:ext cx="1864067" cy="1030310"/>
            </a:xfrm>
            <a:custGeom>
              <a:avLst/>
              <a:gdLst/>
              <a:ahLst/>
              <a:cxnLst/>
              <a:rect l="l" t="t" r="r" b="b"/>
              <a:pathLst>
                <a:path w="1864067" h="1030310">
                  <a:moveTo>
                    <a:pt x="0" y="0"/>
                  </a:moveTo>
                  <a:lnTo>
                    <a:pt x="1864067" y="0"/>
                  </a:lnTo>
                  <a:lnTo>
                    <a:pt x="1864067" y="1030310"/>
                  </a:lnTo>
                  <a:lnTo>
                    <a:pt x="0" y="103031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 sz="12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9893C26C-890B-1571-034C-C6755073CFA3}"/>
              </a:ext>
            </a:extLst>
          </p:cNvPr>
          <p:cNvSpPr txBox="1"/>
          <p:nvPr/>
        </p:nvSpPr>
        <p:spPr>
          <a:xfrm>
            <a:off x="3551255" y="622300"/>
            <a:ext cx="5287945" cy="56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 b="1" dirty="0" err="1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Poslední</a:t>
            </a:r>
            <a:r>
              <a:rPr lang="en-US" sz="3334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334" b="1" dirty="0" err="1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slovo</a:t>
            </a:r>
            <a:r>
              <a:rPr lang="en-US" sz="3334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334" b="1" dirty="0" err="1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mám</a:t>
            </a:r>
            <a:r>
              <a:rPr lang="en-US" sz="3334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334" b="1" dirty="0" err="1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já</a:t>
            </a:r>
            <a:endParaRPr lang="en-US" sz="3334" b="1" dirty="0">
              <a:solidFill>
                <a:schemeClr val="bg1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B3B5A88-1AE1-EA46-0272-5167D0EB9AF7}"/>
              </a:ext>
            </a:extLst>
          </p:cNvPr>
          <p:cNvSpPr txBox="1"/>
          <p:nvPr/>
        </p:nvSpPr>
        <p:spPr>
          <a:xfrm>
            <a:off x="107848" y="1807988"/>
            <a:ext cx="11830152" cy="2449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7685" lvl="1" indent="-358842">
              <a:lnSpc>
                <a:spcPts val="3556"/>
              </a:lnSpc>
              <a:buFont typeface="Arial"/>
              <a:buChar char="•"/>
            </a:pP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Nyní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jste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ve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trojici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.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Vyberte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si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alespoň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jednu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myšlenku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z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celého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textu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(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tedy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i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úryvků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ostatních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členů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skupiny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),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která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Vás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zaujala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marL="717685" lvl="1" indent="-358842">
              <a:lnSpc>
                <a:spcPts val="3556"/>
              </a:lnSpc>
              <a:buFont typeface="Arial"/>
              <a:buChar char="•"/>
            </a:pP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Opište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si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ji do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Vašeho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sešitu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marL="717685" lvl="1" indent="-358842">
              <a:lnSpc>
                <a:spcPts val="3556"/>
              </a:lnSpc>
              <a:buFont typeface="Arial"/>
              <a:buChar char="•"/>
            </a:pP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Hlavně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nic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neukazujte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23" dirty="0" err="1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ostatním</a:t>
            </a:r>
            <a:r>
              <a:rPr lang="en-US" sz="332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! </a:t>
            </a:r>
          </a:p>
          <a:p>
            <a:pPr algn="ctr">
              <a:lnSpc>
                <a:spcPts val="5054"/>
              </a:lnSpc>
              <a:spcBef>
                <a:spcPct val="0"/>
              </a:spcBef>
            </a:pPr>
            <a:endParaRPr lang="en-US" sz="3323" dirty="0">
              <a:solidFill>
                <a:schemeClr val="bg1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254787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0337D-E64B-0433-4E6C-8AFB6FAF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6EDED5-04C3-3586-6D5C-45DA883F6C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3D9954A-AC84-85D7-7C27-7435C7F189E9}"/>
              </a:ext>
            </a:extLst>
          </p:cNvPr>
          <p:cNvGrpSpPr/>
          <p:nvPr/>
        </p:nvGrpSpPr>
        <p:grpSpPr>
          <a:xfrm>
            <a:off x="0" y="6826250"/>
            <a:ext cx="12192000" cy="31750"/>
            <a:chOff x="0" y="0"/>
            <a:chExt cx="1831662" cy="477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BC5547D-CFFB-8154-CB62-166096DE177C}"/>
                </a:ext>
              </a:extLst>
            </p:cNvPr>
            <p:cNvSpPr/>
            <p:nvPr/>
          </p:nvSpPr>
          <p:spPr>
            <a:xfrm>
              <a:off x="0" y="0"/>
              <a:ext cx="1831662" cy="4770"/>
            </a:xfrm>
            <a:custGeom>
              <a:avLst/>
              <a:gdLst/>
              <a:ahLst/>
              <a:cxnLst/>
              <a:rect l="l" t="t" r="r" b="b"/>
              <a:pathLst>
                <a:path w="1831662" h="4770">
                  <a:moveTo>
                    <a:pt x="0" y="0"/>
                  </a:moveTo>
                  <a:lnTo>
                    <a:pt x="1831662" y="0"/>
                  </a:lnTo>
                  <a:lnTo>
                    <a:pt x="1831662" y="4770"/>
                  </a:lnTo>
                  <a:lnTo>
                    <a:pt x="0" y="477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20877"/>
              </a:stretch>
            </a:blipFill>
          </p:spPr>
          <p:txBody>
            <a:bodyPr/>
            <a:lstStyle/>
            <a:p>
              <a:endParaRPr lang="cs-CZ" sz="12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0FF77BA-A104-050D-B17B-980ACA63291D}"/>
              </a:ext>
            </a:extLst>
          </p:cNvPr>
          <p:cNvSpPr txBox="1"/>
          <p:nvPr/>
        </p:nvSpPr>
        <p:spPr>
          <a:xfrm>
            <a:off x="660400" y="330200"/>
            <a:ext cx="11251570" cy="177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cs-CZ" sz="3333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Nyní si k této vybrané myšlence promyslete a napište zdůvodnění, proč jste si ji vybrali. V čem vás zaujala, co vás vedlo k tomu, že jste si zvolili právě ji.</a:t>
            </a:r>
            <a:endParaRPr lang="en-US" sz="3333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218177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1992B-DCD1-C35F-52CB-EB3B67ED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D0FFD21E-5D81-E14A-AEBD-A14DF76B037B}"/>
              </a:ext>
            </a:extLst>
          </p:cNvPr>
          <p:cNvSpPr/>
          <p:nvPr/>
        </p:nvSpPr>
        <p:spPr>
          <a:xfrm>
            <a:off x="0" y="331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F79EE-868E-975E-1C3B-B84BCCA2937F}"/>
              </a:ext>
            </a:extLst>
          </p:cNvPr>
          <p:cNvSpPr txBox="1"/>
          <p:nvPr/>
        </p:nvSpPr>
        <p:spPr>
          <a:xfrm>
            <a:off x="1227093" y="1645392"/>
            <a:ext cx="9737815" cy="3578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9691" lvl="1" indent="-359845">
              <a:lnSpc>
                <a:spcPts val="4666"/>
              </a:lnSpc>
              <a:buFont typeface="Arial"/>
              <a:buChar char="•"/>
            </a:pPr>
            <a:r>
              <a:rPr lang="cs-CZ" sz="333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Nyní si sedneme do kroužku. Každý si vezme své poznámky.</a:t>
            </a:r>
            <a:endParaRPr lang="en-US" sz="3333" dirty="0">
              <a:solidFill>
                <a:schemeClr val="bg1"/>
              </a:solidFill>
              <a:latin typeface="Now"/>
              <a:ea typeface="Now"/>
              <a:cs typeface="Now"/>
              <a:sym typeface="Now"/>
            </a:endParaRPr>
          </a:p>
          <a:p>
            <a:pPr marL="719691" lvl="1" indent="-359845">
              <a:lnSpc>
                <a:spcPts val="4666"/>
              </a:lnSpc>
              <a:buFont typeface="Arial"/>
              <a:buChar char="•"/>
            </a:pPr>
            <a:r>
              <a:rPr lang="cs-CZ" sz="333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Přečtěte vybranou myšlenku (citaci z textu). Neříkejte, proč jste si ji vybrali.</a:t>
            </a:r>
            <a:r>
              <a:rPr lang="en-US" sz="333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marL="719691" lvl="1" indent="-359845">
              <a:lnSpc>
                <a:spcPts val="4666"/>
              </a:lnSpc>
              <a:buFont typeface="Arial"/>
              <a:buChar char="•"/>
            </a:pPr>
            <a:r>
              <a:rPr lang="cs-CZ" sz="333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Ostatní budou hádat, proč jste si ji vybrali.</a:t>
            </a:r>
            <a:endParaRPr lang="en-US" sz="3333" dirty="0">
              <a:solidFill>
                <a:schemeClr val="bg1"/>
              </a:solidFill>
              <a:latin typeface="Now"/>
              <a:ea typeface="Now"/>
              <a:cs typeface="Now"/>
              <a:sym typeface="Now"/>
            </a:endParaRPr>
          </a:p>
          <a:p>
            <a:pPr marL="719691" lvl="1" indent="-359845">
              <a:lnSpc>
                <a:spcPts val="4666"/>
              </a:lnSpc>
              <a:buFont typeface="Arial"/>
              <a:buChar char="•"/>
            </a:pPr>
            <a:r>
              <a:rPr lang="cs-CZ" sz="333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Až po vyzvání učitele řekněte svůj důvod.</a:t>
            </a:r>
            <a:r>
              <a:rPr lang="en-US" sz="3333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08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sp>
        <p:nvSpPr>
          <p:cNvPr id="5" name="TextBox 5"/>
          <p:cNvSpPr txBox="1"/>
          <p:nvPr/>
        </p:nvSpPr>
        <p:spPr>
          <a:xfrm>
            <a:off x="408806" y="498344"/>
            <a:ext cx="11783194" cy="237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  <a:spcBef>
                <a:spcPct val="0"/>
              </a:spcBef>
            </a:pP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Proč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má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smysl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něco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vědět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o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pouštích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?</a:t>
            </a:r>
          </a:p>
          <a:p>
            <a:pPr>
              <a:lnSpc>
                <a:spcPts val="4683"/>
              </a:lnSpc>
              <a:spcBef>
                <a:spcPct val="0"/>
              </a:spcBef>
            </a:pP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Možná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si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myslíš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,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že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je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zbytečné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něco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vědět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o </a:t>
            </a:r>
            <a:r>
              <a:rPr lang="en-US" sz="3345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pouštích</a:t>
            </a:r>
            <a:r>
              <a:rPr lang="en-US" sz="3345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.</a:t>
            </a:r>
          </a:p>
          <a:p>
            <a:pPr>
              <a:lnSpc>
                <a:spcPts val="4683"/>
              </a:lnSpc>
              <a:spcBef>
                <a:spcPct val="0"/>
              </a:spcBef>
            </a:pPr>
            <a:endParaRPr lang="en-US" sz="3345" dirty="0">
              <a:solidFill>
                <a:srgbClr val="000000"/>
              </a:solidFill>
              <a:latin typeface="Now" panose="020B0604020202020204" charset="-18"/>
              <a:ea typeface="Now Bold"/>
              <a:cs typeface="Now Bold"/>
              <a:sym typeface="Now Bold"/>
            </a:endParaRPr>
          </a:p>
          <a:p>
            <a:pPr>
              <a:lnSpc>
                <a:spcPts val="4683"/>
              </a:lnSpc>
              <a:spcBef>
                <a:spcPct val="0"/>
              </a:spcBef>
            </a:pPr>
            <a:r>
              <a:rPr lang="en-US" sz="3345" b="1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Proč</a:t>
            </a:r>
            <a:r>
              <a:rPr lang="en-US" sz="3345" b="1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</a:t>
            </a:r>
            <a:r>
              <a:rPr lang="en-US" sz="3345" b="1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si</a:t>
            </a:r>
            <a:r>
              <a:rPr lang="en-US" sz="3345" b="1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 to </a:t>
            </a:r>
            <a:r>
              <a:rPr lang="en-US" sz="3345" b="1" dirty="0" err="1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myslíš</a:t>
            </a:r>
            <a:r>
              <a:rPr lang="en-US" sz="3345" b="1" dirty="0">
                <a:solidFill>
                  <a:srgbClr val="000000"/>
                </a:solidFill>
                <a:latin typeface="Now" panose="020B0604020202020204" charset="-18"/>
                <a:ea typeface="Now Bold"/>
                <a:cs typeface="Now Bold"/>
                <a:sym typeface="Now Bold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sp>
        <p:nvSpPr>
          <p:cNvPr id="3" name="TextBox 3"/>
          <p:cNvSpPr txBox="1"/>
          <p:nvPr/>
        </p:nvSpPr>
        <p:spPr>
          <a:xfrm>
            <a:off x="510668" y="563956"/>
            <a:ext cx="10995532" cy="589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5"/>
              </a:lnSpc>
              <a:spcBef>
                <a:spcPct val="0"/>
              </a:spcBef>
            </a:pP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Nyní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uvidíte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krátký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film.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Sledujte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ho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soustředěně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b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</a:b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 v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tichosti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algn="just">
              <a:lnSpc>
                <a:spcPts val="3595"/>
              </a:lnSpc>
              <a:spcBef>
                <a:spcPct val="0"/>
              </a:spcBef>
            </a:pPr>
            <a:endParaRPr lang="en-US" sz="1333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3595"/>
              </a:lnSpc>
              <a:spcBef>
                <a:spcPct val="0"/>
              </a:spcBef>
            </a:pP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Zamyslete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se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nad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tím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zda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něco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a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případně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co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ve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vás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vyvolá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6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pocit</a:t>
            </a:r>
            <a:r>
              <a:rPr lang="en-US" sz="336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:</a:t>
            </a:r>
          </a:p>
          <a:p>
            <a:pPr>
              <a:lnSpc>
                <a:spcPts val="2739"/>
              </a:lnSpc>
              <a:spcBef>
                <a:spcPct val="0"/>
              </a:spcBef>
            </a:pPr>
            <a:endParaRPr lang="en-US" sz="336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2739"/>
              </a:lnSpc>
              <a:spcBef>
                <a:spcPct val="0"/>
              </a:spcBef>
            </a:pPr>
            <a:endParaRPr lang="en-US" sz="336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3666"/>
              </a:lnSpc>
              <a:spcBef>
                <a:spcPct val="0"/>
              </a:spcBef>
            </a:pPr>
            <a:r>
              <a:rPr lang="en-US" sz="3426" b="1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</a:t>
            </a:r>
          </a:p>
          <a:p>
            <a:pPr>
              <a:lnSpc>
                <a:spcPts val="3666"/>
              </a:lnSpc>
              <a:spcBef>
                <a:spcPct val="0"/>
              </a:spcBef>
            </a:pPr>
            <a:endParaRPr lang="en-US" sz="3426" b="1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3666"/>
              </a:lnSpc>
              <a:spcBef>
                <a:spcPct val="0"/>
              </a:spcBef>
            </a:pPr>
            <a:r>
              <a:rPr lang="en-US" sz="3426" b="1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426" b="1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touhy</a:t>
            </a:r>
            <a:r>
              <a:rPr lang="en-US" sz="3426" b="1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  </a:t>
            </a:r>
            <a:r>
              <a:rPr lang="en-US" sz="3426" b="1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strachu</a:t>
            </a:r>
            <a:r>
              <a:rPr lang="en-US" sz="3426" b="1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</a:t>
            </a:r>
            <a:r>
              <a:rPr lang="en-US" sz="3426" b="1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radosti</a:t>
            </a:r>
            <a:r>
              <a:rPr lang="en-US" sz="3426" b="1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</a:t>
            </a:r>
            <a:r>
              <a:rPr lang="en-US" sz="3426" b="1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svobody</a:t>
            </a:r>
            <a:r>
              <a:rPr lang="en-US" sz="3426" b="1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</a:t>
            </a:r>
            <a:r>
              <a:rPr lang="en-US" sz="3426" b="1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nebezpečí</a:t>
            </a:r>
            <a:r>
              <a:rPr lang="en-US" sz="3426" b="1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 ...</a:t>
            </a:r>
          </a:p>
          <a:p>
            <a:pPr>
              <a:lnSpc>
                <a:spcPts val="3952"/>
              </a:lnSpc>
              <a:spcBef>
                <a:spcPct val="0"/>
              </a:spcBef>
            </a:pPr>
            <a:r>
              <a:rPr lang="en-US" sz="3693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</a:t>
            </a:r>
          </a:p>
          <a:p>
            <a:pPr algn="ctr">
              <a:lnSpc>
                <a:spcPts val="3738"/>
              </a:lnSpc>
              <a:spcBef>
                <a:spcPct val="0"/>
              </a:spcBef>
            </a:pPr>
            <a:endParaRPr lang="en-US" sz="3693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3738"/>
              </a:lnSpc>
              <a:spcBef>
                <a:spcPct val="0"/>
              </a:spcBef>
            </a:pPr>
            <a:endParaRPr lang="en-US" sz="3693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 dirty="0"/>
          </a:p>
        </p:txBody>
      </p:sp>
      <p:sp>
        <p:nvSpPr>
          <p:cNvPr id="3" name="TextBox 3"/>
          <p:cNvSpPr txBox="1"/>
          <p:nvPr/>
        </p:nvSpPr>
        <p:spPr>
          <a:xfrm>
            <a:off x="4914181" y="683322"/>
            <a:ext cx="2350219" cy="1034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FILM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94754" y="5697121"/>
            <a:ext cx="660249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8"/>
              </a:lnSpc>
              <a:spcBef>
                <a:spcPct val="0"/>
              </a:spcBef>
            </a:pPr>
            <a:r>
              <a:rPr lang="en-US" sz="339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Pustíme jen kousek 12:48- 15:48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0ED4C1-F2E3-67A8-E434-458669A0DD6F}"/>
              </a:ext>
            </a:extLst>
          </p:cNvPr>
          <p:cNvSpPr txBox="1"/>
          <p:nvPr/>
        </p:nvSpPr>
        <p:spPr>
          <a:xfrm>
            <a:off x="4626798" y="1730241"/>
            <a:ext cx="326461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67" b="1" dirty="0">
                <a:hlinkClick r:id="rId3"/>
              </a:rPr>
              <a:t>ODKAZ</a:t>
            </a:r>
            <a:endParaRPr lang="cs-CZ" sz="6667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242800" cy="70358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sp>
        <p:nvSpPr>
          <p:cNvPr id="3" name="TextBox 3"/>
          <p:cNvSpPr txBox="1"/>
          <p:nvPr/>
        </p:nvSpPr>
        <p:spPr>
          <a:xfrm>
            <a:off x="1526461" y="991462"/>
            <a:ext cx="9139079" cy="383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8"/>
              </a:lnSpc>
            </a:pP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Bylo 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ve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filmu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něco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co 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ve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vás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vyvolalo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pocit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:</a:t>
            </a:r>
          </a:p>
          <a:p>
            <a:pPr>
              <a:lnSpc>
                <a:spcPts val="3628"/>
              </a:lnSpc>
            </a:pPr>
            <a:endParaRPr lang="en-US" sz="339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3628"/>
              </a:lnSpc>
            </a:pP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-</a:t>
            </a:r>
            <a:r>
              <a:rPr lang="cs-CZ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s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trachu</a:t>
            </a:r>
            <a:endParaRPr lang="en-US" sz="339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3628"/>
              </a:lnSpc>
            </a:pP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-</a:t>
            </a:r>
            <a:r>
              <a:rPr lang="cs-CZ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t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ouhy</a:t>
            </a:r>
            <a:endParaRPr lang="en-US" sz="339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3628"/>
              </a:lnSpc>
            </a:pP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-</a:t>
            </a:r>
            <a:r>
              <a:rPr lang="cs-CZ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r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adosti</a:t>
            </a:r>
            <a:endParaRPr lang="en-US" sz="339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3628"/>
              </a:lnSpc>
            </a:pP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-</a:t>
            </a:r>
            <a:r>
              <a:rPr lang="cs-CZ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s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vobody</a:t>
            </a:r>
            <a:endParaRPr lang="en-US" sz="339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>
              <a:lnSpc>
                <a:spcPts val="3628"/>
              </a:lnSpc>
            </a:pP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-</a:t>
            </a:r>
            <a:r>
              <a:rPr lang="cs-CZ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n</a:t>
            </a:r>
            <a:r>
              <a:rPr lang="en-US" sz="339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ebezpečí</a:t>
            </a:r>
            <a:r>
              <a:rPr lang="en-US" sz="339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?</a:t>
            </a:r>
          </a:p>
          <a:p>
            <a:pPr algn="ctr">
              <a:lnSpc>
                <a:spcPts val="5054"/>
              </a:lnSpc>
              <a:spcBef>
                <a:spcPct val="0"/>
              </a:spcBef>
            </a:pPr>
            <a:endParaRPr lang="en-US" sz="339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sz="1200"/>
          </a:p>
        </p:txBody>
      </p:sp>
      <p:sp>
        <p:nvSpPr>
          <p:cNvPr id="3" name="TextBox 3"/>
          <p:cNvSpPr txBox="1"/>
          <p:nvPr/>
        </p:nvSpPr>
        <p:spPr>
          <a:xfrm>
            <a:off x="4037671" y="592723"/>
            <a:ext cx="4802459" cy="56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Třífázové</a:t>
            </a:r>
            <a:r>
              <a:rPr lang="en-US" sz="333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bádání</a:t>
            </a:r>
            <a:endParaRPr lang="en-US" sz="3334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9100" y="1620987"/>
            <a:ext cx="11353800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9" lvl="1">
              <a:lnSpc>
                <a:spcPts val="3424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1.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Každý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obdrží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text (do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trojice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A, B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nebo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C).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Svůj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text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si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přečte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podtrhá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důležité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informace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marL="609630" indent="-609630">
              <a:lnSpc>
                <a:spcPts val="3424"/>
              </a:lnSpc>
              <a:spcBef>
                <a:spcPct val="0"/>
              </a:spcBef>
              <a:buFont typeface="+mj-lt"/>
              <a:buAutoNum type="arabicPeriod"/>
            </a:pPr>
            <a:endParaRPr lang="en-US" sz="32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marL="345449" lvl="1">
              <a:lnSpc>
                <a:spcPts val="3424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Připraví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si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stručné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vyprávění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alespoň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třech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vybraných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zajímavostech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které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vyplývají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z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přečteného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textu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marL="609630" indent="-609630">
              <a:lnSpc>
                <a:spcPts val="3424"/>
              </a:lnSpc>
              <a:spcBef>
                <a:spcPct val="0"/>
              </a:spcBef>
              <a:buFont typeface="+mj-lt"/>
              <a:buAutoNum type="arabicPeriod"/>
            </a:pPr>
            <a:endParaRPr lang="en-US" sz="32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marL="345449" lvl="1">
              <a:lnSpc>
                <a:spcPts val="3424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3.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Cílem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je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vyprávět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pokud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možno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vlastními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slovy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s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případným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nahlédnutím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textu</a:t>
            </a:r>
            <a:r>
              <a:rPr lang="en-US" sz="3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3424"/>
              </a:lnSpc>
              <a:spcBef>
                <a:spcPct val="0"/>
              </a:spcBef>
            </a:pPr>
            <a:endParaRPr lang="en-US" sz="3199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9017-E276-D82D-8ADA-CBFC37719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9AAA46-F0B8-7C0F-EB85-AB8F83FF473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831662" cy="1030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A3DD34-F8BB-5525-1B35-A118CE217DB2}"/>
                </a:ext>
              </a:extLst>
            </p:cNvPr>
            <p:cNvSpPr/>
            <p:nvPr/>
          </p:nvSpPr>
          <p:spPr>
            <a:xfrm>
              <a:off x="0" y="0"/>
              <a:ext cx="1831662" cy="1030310"/>
            </a:xfrm>
            <a:custGeom>
              <a:avLst/>
              <a:gdLst/>
              <a:ahLst/>
              <a:cxnLst/>
              <a:rect l="l" t="t" r="r" b="b"/>
              <a:pathLst>
                <a:path w="1831662" h="1030310">
                  <a:moveTo>
                    <a:pt x="0" y="0"/>
                  </a:moveTo>
                  <a:lnTo>
                    <a:pt x="1831662" y="0"/>
                  </a:lnTo>
                  <a:lnTo>
                    <a:pt x="1831662" y="1030310"/>
                  </a:lnTo>
                  <a:lnTo>
                    <a:pt x="0" y="103031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29326472-DE55-ED5A-874C-F13E62A34856}"/>
              </a:ext>
            </a:extLst>
          </p:cNvPr>
          <p:cNvSpPr txBox="1"/>
          <p:nvPr/>
        </p:nvSpPr>
        <p:spPr>
          <a:xfrm>
            <a:off x="355601" y="723900"/>
            <a:ext cx="1171051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vypráví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, co se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dozvědělo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.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Může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nahlížet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do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textu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B se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doptává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: „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pochopil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jsem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správně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že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…?“</a:t>
            </a:r>
          </a:p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zapisuje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důležité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myšlenky</a:t>
            </a:r>
            <a:endParaRPr lang="en-US" sz="339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3628"/>
              </a:lnSpc>
              <a:spcBef>
                <a:spcPct val="0"/>
              </a:spcBef>
            </a:pPr>
            <a:endParaRPr lang="en-US" sz="339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381249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6A5BA-9F37-582F-BB1F-23E6F0364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E033EA-2C5A-7DFF-FDED-5C324C8C50FD}"/>
              </a:ext>
            </a:extLst>
          </p:cNvPr>
          <p:cNvGrpSpPr/>
          <p:nvPr/>
        </p:nvGrpSpPr>
        <p:grpSpPr>
          <a:xfrm>
            <a:off x="0" y="0"/>
            <a:ext cx="12537521" cy="6858002"/>
            <a:chOff x="0" y="42648"/>
            <a:chExt cx="1890742" cy="9675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4D97F3F-27AA-9CE1-580A-F63F665488D3}"/>
                </a:ext>
              </a:extLst>
            </p:cNvPr>
            <p:cNvSpPr/>
            <p:nvPr/>
          </p:nvSpPr>
          <p:spPr>
            <a:xfrm>
              <a:off x="0" y="42648"/>
              <a:ext cx="1890742" cy="967584"/>
            </a:xfrm>
            <a:custGeom>
              <a:avLst/>
              <a:gdLst/>
              <a:ahLst/>
              <a:cxnLst/>
              <a:rect l="l" t="t" r="r" b="b"/>
              <a:pathLst>
                <a:path w="1870425" h="1010232">
                  <a:moveTo>
                    <a:pt x="0" y="0"/>
                  </a:moveTo>
                  <a:lnTo>
                    <a:pt x="1870425" y="0"/>
                  </a:lnTo>
                  <a:lnTo>
                    <a:pt x="1870425" y="1010232"/>
                  </a:lnTo>
                  <a:lnTo>
                    <a:pt x="0" y="101023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64301B"/>
              </a:solidFill>
              <a:prstDash val="solid"/>
              <a:miter/>
            </a:ln>
          </p:spPr>
          <p:txBody>
            <a:bodyPr/>
            <a:lstStyle/>
            <a:p>
              <a:endParaRPr lang="cs-CZ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B7A25695-44CE-4585-EECC-9EA61D53C5DE}"/>
              </a:ext>
            </a:extLst>
          </p:cNvPr>
          <p:cNvSpPr txBox="1"/>
          <p:nvPr/>
        </p:nvSpPr>
        <p:spPr>
          <a:xfrm>
            <a:off x="449462" y="1447800"/>
            <a:ext cx="1163859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B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vypráví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, co se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dozvědělo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.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Může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nahlížet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do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textu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 se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doptává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: „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pochopil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jsem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správně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že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…?“</a:t>
            </a:r>
          </a:p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zapisuje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důležité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myšlenky</a:t>
            </a:r>
            <a:endParaRPr lang="en-US" sz="339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258816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5197-442D-D7A6-4697-4473D460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FCDF026-4CEF-943F-1C99-AC69A1ADD4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831662" cy="1030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A5DB969-2442-2EA3-5E41-82E3EDE11B34}"/>
                </a:ext>
              </a:extLst>
            </p:cNvPr>
            <p:cNvSpPr/>
            <p:nvPr/>
          </p:nvSpPr>
          <p:spPr>
            <a:xfrm flipH="1">
              <a:off x="0" y="0"/>
              <a:ext cx="1831662" cy="1030310"/>
            </a:xfrm>
            <a:custGeom>
              <a:avLst/>
              <a:gdLst/>
              <a:ahLst/>
              <a:cxnLst/>
              <a:rect l="l" t="t" r="r" b="b"/>
              <a:pathLst>
                <a:path w="1831662" h="1030310">
                  <a:moveTo>
                    <a:pt x="1831662" y="0"/>
                  </a:moveTo>
                  <a:lnTo>
                    <a:pt x="0" y="0"/>
                  </a:lnTo>
                  <a:lnTo>
                    <a:pt x="0" y="1030310"/>
                  </a:lnTo>
                  <a:lnTo>
                    <a:pt x="1831662" y="103031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1A3292D-9C4B-68A8-B6B4-40160094BDD1}"/>
              </a:ext>
            </a:extLst>
          </p:cNvPr>
          <p:cNvSpPr txBox="1"/>
          <p:nvPr/>
        </p:nvSpPr>
        <p:spPr>
          <a:xfrm>
            <a:off x="182218" y="3937000"/>
            <a:ext cx="1182756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vypráví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, co se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dozvědělo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.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Může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nahlížet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do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textu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 se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doptává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: „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pochopil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jsem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správně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že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…?“</a:t>
            </a:r>
          </a:p>
          <a:p>
            <a:pPr marL="732078" lvl="1" indent="-366039">
              <a:lnSpc>
                <a:spcPts val="3628"/>
              </a:lnSpc>
              <a:buFont typeface="Arial"/>
              <a:buChar char="•"/>
            </a:pP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B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zapisuje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důležité</a:t>
            </a:r>
            <a:r>
              <a:rPr lang="en-US" sz="339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39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myšlenky</a:t>
            </a:r>
            <a:endParaRPr lang="en-US" sz="339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1585178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359</Words>
  <Application>Microsoft Macintosh PowerPoint</Application>
  <PresentationFormat>Širokoúhlá obrazovka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Now</vt:lpstr>
      <vt:lpstr>Now Bold</vt:lpstr>
      <vt:lpstr>Open Sans Bold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Harásek</dc:creator>
  <cp:lastModifiedBy>Martin Harásek</cp:lastModifiedBy>
  <cp:revision>7</cp:revision>
  <dcterms:created xsi:type="dcterms:W3CDTF">2026-04-23T14:14:26Z</dcterms:created>
  <dcterms:modified xsi:type="dcterms:W3CDTF">2026-04-23T14:16:50Z</dcterms:modified>
</cp:coreProperties>
</file>