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57" r:id="rId4"/>
    <p:sldId id="282" r:id="rId5"/>
    <p:sldId id="260" r:id="rId6"/>
    <p:sldId id="265" r:id="rId7"/>
    <p:sldId id="263" r:id="rId8"/>
    <p:sldId id="270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252"/>
    <a:srgbClr val="EDEDED"/>
    <a:srgbClr val="2F5597"/>
    <a:srgbClr val="E2F0D9"/>
    <a:srgbClr val="DAE3F3"/>
    <a:srgbClr val="016E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15" autoAdjust="0"/>
    <p:restoredTop sz="94660"/>
  </p:normalViewPr>
  <p:slideViewPr>
    <p:cSldViewPr snapToGrid="0">
      <p:cViewPr varScale="1">
        <p:scale>
          <a:sx n="98" d="100"/>
          <a:sy n="98" d="100"/>
        </p:scale>
        <p:origin x="224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2954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13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5288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8419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833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204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683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2645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925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76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5317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7A1BF-653B-421A-8467-0BFBA14C3AAC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39F57-97BB-45A4-81EE-765E40FB6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57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F27D8D3-6F49-4F90-89C4-832CBBF3D7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12" y="1644769"/>
            <a:ext cx="9152775" cy="491961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9A3D6E6-E739-4C1E-8DBE-5BDC573AE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869" y="293615"/>
            <a:ext cx="11252719" cy="1266738"/>
          </a:xfrm>
        </p:spPr>
        <p:txBody>
          <a:bodyPr>
            <a:noAutofit/>
          </a:bodyPr>
          <a:lstStyle/>
          <a:p>
            <a:r>
              <a:rPr lang="cs-CZ" sz="75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ÚVOD DO GEOGRAFIE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8A20202-A053-79EE-A12D-590B05FB399F}"/>
              </a:ext>
            </a:extLst>
          </p:cNvPr>
          <p:cNvSpPr txBox="1"/>
          <p:nvPr/>
        </p:nvSpPr>
        <p:spPr>
          <a:xfrm>
            <a:off x="10364499" y="6464135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Martin Harásek</a:t>
            </a:r>
          </a:p>
        </p:txBody>
      </p:sp>
    </p:spTree>
    <p:extLst>
      <p:ext uri="{BB962C8B-B14F-4D97-AF65-F5344CB8AC3E}">
        <p14:creationId xmlns:p14="http://schemas.microsoft.com/office/powerpoint/2010/main" val="1854965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mapa, Písmo, plakát&#10;&#10;Popis byl vytvořen automaticky">
            <a:extLst>
              <a:ext uri="{FF2B5EF4-FFF2-40B4-BE49-F238E27FC236}">
                <a16:creationId xmlns:a16="http://schemas.microsoft.com/office/drawing/2014/main" id="{34583917-00B5-1EAF-68E4-608FC628D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27343" cy="6858000"/>
          </a:xfrm>
          <a:prstGeom prst="rect">
            <a:avLst/>
          </a:prstGeom>
        </p:spPr>
      </p:pic>
      <p:pic>
        <p:nvPicPr>
          <p:cNvPr id="7" name="Obrázek 6" descr="Obsah obrázku text, plakát, kreslené, ilustrace&#10;&#10;Popis byl vytvořen automaticky">
            <a:extLst>
              <a:ext uri="{FF2B5EF4-FFF2-40B4-BE49-F238E27FC236}">
                <a16:creationId xmlns:a16="http://schemas.microsoft.com/office/drawing/2014/main" id="{CC21B914-8598-C639-09E3-98ED44FCD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343" y="0"/>
            <a:ext cx="6664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56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ál 7">
            <a:extLst>
              <a:ext uri="{FF2B5EF4-FFF2-40B4-BE49-F238E27FC236}">
                <a16:creationId xmlns:a16="http://schemas.microsoft.com/office/drawing/2014/main" id="{71825098-F1C5-4187-8849-5F443A6D3DEB}"/>
              </a:ext>
            </a:extLst>
          </p:cNvPr>
          <p:cNvSpPr/>
          <p:nvPr/>
        </p:nvSpPr>
        <p:spPr>
          <a:xfrm>
            <a:off x="7238026" y="812152"/>
            <a:ext cx="3121200" cy="31224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730ABA35-DB67-424C-8411-30485723FAFC}"/>
              </a:ext>
            </a:extLst>
          </p:cNvPr>
          <p:cNvSpPr/>
          <p:nvPr/>
        </p:nvSpPr>
        <p:spPr>
          <a:xfrm>
            <a:off x="5919556" y="2799060"/>
            <a:ext cx="3121200" cy="312248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3DEE29E4-C77A-400C-9A34-61A63CBC378B}"/>
              </a:ext>
            </a:extLst>
          </p:cNvPr>
          <p:cNvSpPr/>
          <p:nvPr/>
        </p:nvSpPr>
        <p:spPr>
          <a:xfrm>
            <a:off x="8393872" y="2799060"/>
            <a:ext cx="3121200" cy="312248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E54431B-15EA-419A-A1CC-8606D88855EC}"/>
              </a:ext>
            </a:extLst>
          </p:cNvPr>
          <p:cNvSpPr txBox="1"/>
          <p:nvPr/>
        </p:nvSpPr>
        <p:spPr>
          <a:xfrm>
            <a:off x="7854865" y="1896339"/>
            <a:ext cx="188752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>
                <a:solidFill>
                  <a:schemeClr val="accent1">
                    <a:lumMod val="50000"/>
                  </a:schemeClr>
                </a:solidFill>
              </a:rPr>
              <a:t>HUMANITNÍ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4B17333-058D-4929-9EC4-C65A81237D00}"/>
              </a:ext>
            </a:extLst>
          </p:cNvPr>
          <p:cNvSpPr txBox="1"/>
          <p:nvPr/>
        </p:nvSpPr>
        <p:spPr>
          <a:xfrm>
            <a:off x="8855951" y="4121774"/>
            <a:ext cx="23573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>
                <a:solidFill>
                  <a:schemeClr val="accent6">
                    <a:lumMod val="50000"/>
                  </a:schemeClr>
                </a:solidFill>
              </a:rPr>
              <a:t>PŘÍRODOVĚDNÉ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4520AE9-4C49-4317-AE59-8F66E233A43D}"/>
              </a:ext>
            </a:extLst>
          </p:cNvPr>
          <p:cNvSpPr txBox="1"/>
          <p:nvPr/>
        </p:nvSpPr>
        <p:spPr>
          <a:xfrm>
            <a:off x="6440140" y="4121774"/>
            <a:ext cx="17530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>
                <a:solidFill>
                  <a:schemeClr val="accent3">
                    <a:lumMod val="50000"/>
                  </a:schemeClr>
                </a:solidFill>
              </a:rPr>
              <a:t>TECHNICKÉ</a:t>
            </a:r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41E1676B-D6F3-4A39-BBE5-8B6C001DC2A3}"/>
              </a:ext>
            </a:extLst>
          </p:cNvPr>
          <p:cNvSpPr/>
          <p:nvPr/>
        </p:nvSpPr>
        <p:spPr>
          <a:xfrm>
            <a:off x="7238026" y="812152"/>
            <a:ext cx="3121200" cy="3122482"/>
          </a:xfrm>
          <a:prstGeom prst="ellipse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D0804F28-ECB5-4C8F-9AD8-80DE38794AB2}"/>
              </a:ext>
            </a:extLst>
          </p:cNvPr>
          <p:cNvSpPr/>
          <p:nvPr/>
        </p:nvSpPr>
        <p:spPr>
          <a:xfrm>
            <a:off x="5919556" y="2799060"/>
            <a:ext cx="3121200" cy="3122482"/>
          </a:xfrm>
          <a:prstGeom prst="ellipse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vál 20">
            <a:extLst>
              <a:ext uri="{FF2B5EF4-FFF2-40B4-BE49-F238E27FC236}">
                <a16:creationId xmlns:a16="http://schemas.microsoft.com/office/drawing/2014/main" id="{26B6A8BC-1172-4058-BFE5-5362C1816E74}"/>
              </a:ext>
            </a:extLst>
          </p:cNvPr>
          <p:cNvSpPr/>
          <p:nvPr/>
        </p:nvSpPr>
        <p:spPr>
          <a:xfrm>
            <a:off x="8393872" y="2799060"/>
            <a:ext cx="3121200" cy="3122482"/>
          </a:xfrm>
          <a:prstGeom prst="ellipse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92EF0D23-D108-4750-88B6-ACEA0F48AF92}"/>
              </a:ext>
            </a:extLst>
          </p:cNvPr>
          <p:cNvSpPr txBox="1"/>
          <p:nvPr/>
        </p:nvSpPr>
        <p:spPr>
          <a:xfrm>
            <a:off x="7854865" y="1896339"/>
            <a:ext cx="188752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>
                <a:solidFill>
                  <a:schemeClr val="accent1">
                    <a:lumMod val="50000"/>
                  </a:schemeClr>
                </a:solidFill>
              </a:rPr>
              <a:t>HUMANITNÍ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3165131-8ED0-4CC3-ACF8-29B732A6DDA0}"/>
              </a:ext>
            </a:extLst>
          </p:cNvPr>
          <p:cNvSpPr txBox="1"/>
          <p:nvPr/>
        </p:nvSpPr>
        <p:spPr>
          <a:xfrm>
            <a:off x="8855951" y="4121774"/>
            <a:ext cx="23573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>
                <a:solidFill>
                  <a:schemeClr val="accent6">
                    <a:lumMod val="50000"/>
                  </a:schemeClr>
                </a:solidFill>
              </a:rPr>
              <a:t>PŘÍRODOVĚDNÉ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5D7B5915-F7DD-4056-BEFD-AA61D32ED9F2}"/>
              </a:ext>
            </a:extLst>
          </p:cNvPr>
          <p:cNvSpPr txBox="1"/>
          <p:nvPr/>
        </p:nvSpPr>
        <p:spPr>
          <a:xfrm>
            <a:off x="6440140" y="4121774"/>
            <a:ext cx="175308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>
                <a:solidFill>
                  <a:schemeClr val="accent3">
                    <a:lumMod val="50000"/>
                  </a:schemeClr>
                </a:solidFill>
              </a:rPr>
              <a:t>TECHNICKÉ</a:t>
            </a:r>
          </a:p>
        </p:txBody>
      </p:sp>
      <p:cxnSp>
        <p:nvCxnSpPr>
          <p:cNvPr id="29" name="Přímá spojnice 28">
            <a:extLst>
              <a:ext uri="{FF2B5EF4-FFF2-40B4-BE49-F238E27FC236}">
                <a16:creationId xmlns:a16="http://schemas.microsoft.com/office/drawing/2014/main" id="{CEB3F39E-BF8F-4B7B-8EE2-E32BF2D63C8A}"/>
              </a:ext>
            </a:extLst>
          </p:cNvPr>
          <p:cNvCxnSpPr/>
          <p:nvPr/>
        </p:nvCxnSpPr>
        <p:spPr>
          <a:xfrm flipH="1">
            <a:off x="8553947" y="3492128"/>
            <a:ext cx="184558" cy="2768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29">
            <a:extLst>
              <a:ext uri="{FF2B5EF4-FFF2-40B4-BE49-F238E27FC236}">
                <a16:creationId xmlns:a16="http://schemas.microsoft.com/office/drawing/2014/main" id="{B790FA7C-B6E6-460C-BD2B-1194FC557FCB}"/>
              </a:ext>
            </a:extLst>
          </p:cNvPr>
          <p:cNvCxnSpPr/>
          <p:nvPr/>
        </p:nvCxnSpPr>
        <p:spPr>
          <a:xfrm flipH="1">
            <a:off x="8579237" y="3585698"/>
            <a:ext cx="184558" cy="2768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nice 30">
            <a:extLst>
              <a:ext uri="{FF2B5EF4-FFF2-40B4-BE49-F238E27FC236}">
                <a16:creationId xmlns:a16="http://schemas.microsoft.com/office/drawing/2014/main" id="{17B0A163-E15B-4A34-A9B4-831C2B40845D}"/>
              </a:ext>
            </a:extLst>
          </p:cNvPr>
          <p:cNvCxnSpPr/>
          <p:nvPr/>
        </p:nvCxnSpPr>
        <p:spPr>
          <a:xfrm flipH="1">
            <a:off x="8646226" y="3621748"/>
            <a:ext cx="184558" cy="2768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E5F742D8-911E-4632-A243-0257E3660C58}"/>
              </a:ext>
            </a:extLst>
          </p:cNvPr>
          <p:cNvCxnSpPr>
            <a:cxnSpLocks/>
          </p:cNvCxnSpPr>
          <p:nvPr/>
        </p:nvCxnSpPr>
        <p:spPr>
          <a:xfrm flipH="1">
            <a:off x="8721762" y="3717048"/>
            <a:ext cx="142672" cy="1918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33">
            <a:extLst>
              <a:ext uri="{FF2B5EF4-FFF2-40B4-BE49-F238E27FC236}">
                <a16:creationId xmlns:a16="http://schemas.microsoft.com/office/drawing/2014/main" id="{00722DEA-4329-4801-924F-2DAD63BE3690}"/>
              </a:ext>
            </a:extLst>
          </p:cNvPr>
          <p:cNvCxnSpPr>
            <a:cxnSpLocks/>
          </p:cNvCxnSpPr>
          <p:nvPr/>
        </p:nvCxnSpPr>
        <p:spPr>
          <a:xfrm flipH="1">
            <a:off x="8798158" y="3773016"/>
            <a:ext cx="99832" cy="16161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ovéPole 41">
            <a:extLst>
              <a:ext uri="{FF2B5EF4-FFF2-40B4-BE49-F238E27FC236}">
                <a16:creationId xmlns:a16="http://schemas.microsoft.com/office/drawing/2014/main" id="{7299DD85-5306-41F0-81D4-7679FDE344FA}"/>
              </a:ext>
            </a:extLst>
          </p:cNvPr>
          <p:cNvSpPr txBox="1"/>
          <p:nvPr/>
        </p:nvSpPr>
        <p:spPr>
          <a:xfrm>
            <a:off x="769207" y="1322515"/>
            <a:ext cx="26965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Geografie</a:t>
            </a: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31020DC8-AE7C-48D3-AB68-6BEB9C97517D}"/>
              </a:ext>
            </a:extLst>
          </p:cNvPr>
          <p:cNvSpPr txBox="1"/>
          <p:nvPr/>
        </p:nvSpPr>
        <p:spPr>
          <a:xfrm>
            <a:off x="771941" y="2098439"/>
            <a:ext cx="47580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Věda na pomezí přírodovědných, humanitních a technických věd zabývající se </a:t>
            </a:r>
            <a:r>
              <a:rPr lang="cs-CZ" sz="2800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prostorovými</a:t>
            </a:r>
            <a:r>
              <a:rPr lang="cs-CZ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informacemi</a:t>
            </a:r>
          </a:p>
        </p:txBody>
      </p:sp>
    </p:spTree>
    <p:extLst>
      <p:ext uri="{BB962C8B-B14F-4D97-AF65-F5344CB8AC3E}">
        <p14:creationId xmlns:p14="http://schemas.microsoft.com/office/powerpoint/2010/main" val="1753509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ál 7">
            <a:extLst>
              <a:ext uri="{FF2B5EF4-FFF2-40B4-BE49-F238E27FC236}">
                <a16:creationId xmlns:a16="http://schemas.microsoft.com/office/drawing/2014/main" id="{91F414D0-F58D-41B8-8BA8-C7855EE0F3F2}"/>
              </a:ext>
            </a:extLst>
          </p:cNvPr>
          <p:cNvSpPr/>
          <p:nvPr/>
        </p:nvSpPr>
        <p:spPr>
          <a:xfrm>
            <a:off x="5095294" y="2705035"/>
            <a:ext cx="2047161" cy="19525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4A1C8834-3BE3-4323-A9D9-01EECF715DED}"/>
              </a:ext>
            </a:extLst>
          </p:cNvPr>
          <p:cNvSpPr/>
          <p:nvPr/>
        </p:nvSpPr>
        <p:spPr>
          <a:xfrm>
            <a:off x="4237535" y="3898208"/>
            <a:ext cx="2047161" cy="19525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5AC22695-18D2-4002-92B8-1D78BC2475C5}"/>
              </a:ext>
            </a:extLst>
          </p:cNvPr>
          <p:cNvSpPr/>
          <p:nvPr/>
        </p:nvSpPr>
        <p:spPr>
          <a:xfrm>
            <a:off x="5806476" y="3898208"/>
            <a:ext cx="2047161" cy="195252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FE0ECDF-8F20-46CA-A1E1-1D86990643D3}"/>
              </a:ext>
            </a:extLst>
          </p:cNvPr>
          <p:cNvSpPr txBox="1"/>
          <p:nvPr/>
        </p:nvSpPr>
        <p:spPr>
          <a:xfrm>
            <a:off x="5889442" y="4669354"/>
            <a:ext cx="2357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</a:rPr>
              <a:t>PŘÍRODOVĚDNÉ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F0A81A1-F2FE-4AFE-8210-E49773DD6395}"/>
              </a:ext>
            </a:extLst>
          </p:cNvPr>
          <p:cNvSpPr txBox="1"/>
          <p:nvPr/>
        </p:nvSpPr>
        <p:spPr>
          <a:xfrm>
            <a:off x="4384574" y="4674707"/>
            <a:ext cx="1753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3">
                    <a:lumMod val="50000"/>
                  </a:schemeClr>
                </a:solidFill>
              </a:rPr>
              <a:t>TECHNICKÉ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228651B-D02A-4252-B160-E4AB88140B89}"/>
              </a:ext>
            </a:extLst>
          </p:cNvPr>
          <p:cNvSpPr txBox="1"/>
          <p:nvPr/>
        </p:nvSpPr>
        <p:spPr>
          <a:xfrm>
            <a:off x="5382879" y="3320966"/>
            <a:ext cx="1887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HUMANITNÍ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EDCA1F4E-4DA8-4804-B9D9-6FB59F563C9D}"/>
              </a:ext>
            </a:extLst>
          </p:cNvPr>
          <p:cNvSpPr txBox="1"/>
          <p:nvPr/>
        </p:nvSpPr>
        <p:spPr>
          <a:xfrm>
            <a:off x="1933688" y="4629774"/>
            <a:ext cx="2230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3">
                    <a:lumMod val="75000"/>
                  </a:schemeClr>
                </a:solidFill>
              </a:rPr>
              <a:t>Kartografie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C615A5D-1895-4779-B31C-3FF571B0BBEE}"/>
              </a:ext>
            </a:extLst>
          </p:cNvPr>
          <p:cNvSpPr txBox="1"/>
          <p:nvPr/>
        </p:nvSpPr>
        <p:spPr>
          <a:xfrm>
            <a:off x="671585" y="5265611"/>
            <a:ext cx="370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accent3">
                    <a:lumMod val="75000"/>
                  </a:schemeClr>
                </a:solidFill>
              </a:rPr>
              <a:t>Dálkový průzkum Země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919A2C4-DE1C-4414-980C-B7E0924D8D01}"/>
              </a:ext>
            </a:extLst>
          </p:cNvPr>
          <p:cNvSpPr txBox="1"/>
          <p:nvPr/>
        </p:nvSpPr>
        <p:spPr>
          <a:xfrm>
            <a:off x="4948717" y="5894321"/>
            <a:ext cx="2164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accent3">
                    <a:lumMod val="75000"/>
                  </a:schemeClr>
                </a:solidFill>
              </a:rPr>
              <a:t>Ves</a:t>
            </a:r>
            <a:r>
              <a:rPr lang="cs-CZ" sz="2800" dirty="0">
                <a:solidFill>
                  <a:schemeClr val="accent6">
                    <a:lumMod val="75000"/>
                  </a:schemeClr>
                </a:solidFill>
              </a:rPr>
              <a:t>mír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FD1D4C3A-B9E3-44B4-9BD8-11FE8E311ECC}"/>
              </a:ext>
            </a:extLst>
          </p:cNvPr>
          <p:cNvSpPr txBox="1"/>
          <p:nvPr/>
        </p:nvSpPr>
        <p:spPr>
          <a:xfrm>
            <a:off x="1579093" y="3962586"/>
            <a:ext cx="253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3">
                    <a:lumMod val="75000"/>
                  </a:schemeClr>
                </a:solidFill>
              </a:rPr>
              <a:t>Geoinformatika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788C224-A977-486C-BA76-213EC5B378D8}"/>
              </a:ext>
            </a:extLst>
          </p:cNvPr>
          <p:cNvSpPr txBox="1"/>
          <p:nvPr/>
        </p:nvSpPr>
        <p:spPr>
          <a:xfrm>
            <a:off x="1392261" y="2658285"/>
            <a:ext cx="386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Geografie obyvatelstva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BA4F3C3E-1C49-4F3B-A1B3-6D42CA6B5EB1}"/>
              </a:ext>
            </a:extLst>
          </p:cNvPr>
          <p:cNvSpPr txBox="1"/>
          <p:nvPr/>
        </p:nvSpPr>
        <p:spPr>
          <a:xfrm>
            <a:off x="4152519" y="1562904"/>
            <a:ext cx="2677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Sídelní geografie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36C8D5E-F9AF-4DD8-8E0B-BE8035C49B91}"/>
              </a:ext>
            </a:extLst>
          </p:cNvPr>
          <p:cNvSpPr txBox="1"/>
          <p:nvPr/>
        </p:nvSpPr>
        <p:spPr>
          <a:xfrm>
            <a:off x="7164893" y="2737312"/>
            <a:ext cx="2931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Geografie dopravy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ADFD80E-561F-4314-B884-A0D3F4270D81}"/>
              </a:ext>
            </a:extLst>
          </p:cNvPr>
          <p:cNvSpPr txBox="1"/>
          <p:nvPr/>
        </p:nvSpPr>
        <p:spPr>
          <a:xfrm>
            <a:off x="7388692" y="1678533"/>
            <a:ext cx="339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Geografie zemědělství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CFA7053A-9F8C-4195-B69A-6751605C4A0F}"/>
              </a:ext>
            </a:extLst>
          </p:cNvPr>
          <p:cNvSpPr txBox="1"/>
          <p:nvPr/>
        </p:nvSpPr>
        <p:spPr>
          <a:xfrm>
            <a:off x="7557987" y="3264556"/>
            <a:ext cx="3316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Geografie  průmyslu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4DAF389-7D48-46F9-ABEB-0C30F651931F}"/>
              </a:ext>
            </a:extLst>
          </p:cNvPr>
          <p:cNvSpPr txBox="1"/>
          <p:nvPr/>
        </p:nvSpPr>
        <p:spPr>
          <a:xfrm>
            <a:off x="4064260" y="2091477"/>
            <a:ext cx="3650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Ekonomická geografie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06078188-FCAF-4AA0-8B69-6D6A6ABFA954}"/>
              </a:ext>
            </a:extLst>
          </p:cNvPr>
          <p:cNvSpPr txBox="1"/>
          <p:nvPr/>
        </p:nvSpPr>
        <p:spPr>
          <a:xfrm>
            <a:off x="624851" y="3211558"/>
            <a:ext cx="4352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G. služeb a cestovního ruchu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F50D00D5-3170-4A77-923F-39EFC630FA31}"/>
              </a:ext>
            </a:extLst>
          </p:cNvPr>
          <p:cNvSpPr txBox="1"/>
          <p:nvPr/>
        </p:nvSpPr>
        <p:spPr>
          <a:xfrm>
            <a:off x="7776453" y="2200552"/>
            <a:ext cx="2813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1">
                    <a:lumMod val="75000"/>
                  </a:schemeClr>
                </a:solidFill>
              </a:rPr>
              <a:t>Politická geografie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5649F36A-A234-451A-A55E-0D7CF19A8C7B}"/>
              </a:ext>
            </a:extLst>
          </p:cNvPr>
          <p:cNvSpPr txBox="1"/>
          <p:nvPr/>
        </p:nvSpPr>
        <p:spPr>
          <a:xfrm>
            <a:off x="7557987" y="5478016"/>
            <a:ext cx="2357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</a:rPr>
              <a:t>Meteorologie a klimatologie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0CFB6C36-BBA2-4389-ACF7-7EADCB9472C4}"/>
              </a:ext>
            </a:extLst>
          </p:cNvPr>
          <p:cNvSpPr txBox="1"/>
          <p:nvPr/>
        </p:nvSpPr>
        <p:spPr>
          <a:xfrm>
            <a:off x="7885403" y="3885629"/>
            <a:ext cx="2115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</a:rPr>
              <a:t>Hydrologie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E595D8A8-6237-4BC6-989A-601CD9DA5F97}"/>
              </a:ext>
            </a:extLst>
          </p:cNvPr>
          <p:cNvSpPr txBox="1"/>
          <p:nvPr/>
        </p:nvSpPr>
        <p:spPr>
          <a:xfrm>
            <a:off x="7897174" y="4506702"/>
            <a:ext cx="2281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</a:rPr>
              <a:t>Pedogeografie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B24B1DD4-78DF-4E4E-B97E-5026F94165EF}"/>
              </a:ext>
            </a:extLst>
          </p:cNvPr>
          <p:cNvSpPr txBox="1"/>
          <p:nvPr/>
        </p:nvSpPr>
        <p:spPr>
          <a:xfrm>
            <a:off x="9816953" y="4058608"/>
            <a:ext cx="2115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</a:rPr>
              <a:t>Biogeografie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D4B9F844-548B-44A3-9FAA-E92C02420F4E}"/>
              </a:ext>
            </a:extLst>
          </p:cNvPr>
          <p:cNvSpPr txBox="1"/>
          <p:nvPr/>
        </p:nvSpPr>
        <p:spPr>
          <a:xfrm>
            <a:off x="9043183" y="4965087"/>
            <a:ext cx="2357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solidFill>
                  <a:schemeClr val="accent6">
                    <a:lumMod val="75000"/>
                  </a:schemeClr>
                </a:solidFill>
              </a:rPr>
              <a:t>Geomorfologie</a:t>
            </a:r>
          </a:p>
        </p:txBody>
      </p:sp>
      <p:sp>
        <p:nvSpPr>
          <p:cNvPr id="32" name="Nadpis 1">
            <a:extLst>
              <a:ext uri="{FF2B5EF4-FFF2-40B4-BE49-F238E27FC236}">
                <a16:creationId xmlns:a16="http://schemas.microsoft.com/office/drawing/2014/main" id="{702E40AC-8BE8-49A1-9D10-78152B3B4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06" y="334727"/>
            <a:ext cx="10925047" cy="1325563"/>
          </a:xfrm>
        </p:spPr>
        <p:txBody>
          <a:bodyPr>
            <a:noAutofit/>
          </a:bodyPr>
          <a:lstStyle/>
          <a:p>
            <a:r>
              <a:rPr lang="cs-CZ" sz="60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GEOGRAFICKÉ DISCIPLÍNY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AF3005E8-1B09-49DB-831C-B0EABE22C7C3}"/>
              </a:ext>
            </a:extLst>
          </p:cNvPr>
          <p:cNvSpPr txBox="1"/>
          <p:nvPr/>
        </p:nvSpPr>
        <p:spPr>
          <a:xfrm>
            <a:off x="497747" y="1586615"/>
            <a:ext cx="3249514" cy="954107"/>
          </a:xfrm>
          <a:prstGeom prst="rect">
            <a:avLst/>
          </a:prstGeom>
          <a:solidFill>
            <a:srgbClr val="DAE3F3"/>
          </a:solidFill>
          <a:ln>
            <a:solidFill>
              <a:srgbClr val="DAE3F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SOCIOEKONOMICKÁ GEOGRAFIE</a:t>
            </a: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id="{FFD02199-68BA-4680-9D58-814642763819}"/>
              </a:ext>
            </a:extLst>
          </p:cNvPr>
          <p:cNvSpPr txBox="1"/>
          <p:nvPr/>
        </p:nvSpPr>
        <p:spPr>
          <a:xfrm>
            <a:off x="9912254" y="5658850"/>
            <a:ext cx="1924822" cy="830997"/>
          </a:xfrm>
          <a:prstGeom prst="rect">
            <a:avLst/>
          </a:prstGeom>
          <a:solidFill>
            <a:srgbClr val="E2F0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FYZICKÁ </a:t>
            </a:r>
          </a:p>
          <a:p>
            <a:pPr algn="ctr"/>
            <a:r>
              <a:rPr lang="cs-CZ" sz="2400" b="1" dirty="0">
                <a:solidFill>
                  <a:schemeClr val="accent6">
                    <a:lumMod val="75000"/>
                  </a:schemeClr>
                </a:solidFill>
              </a:rPr>
              <a:t>GEOGRAFIE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E0D82AE-C82D-5A8F-177D-C6070BA2E850}"/>
              </a:ext>
            </a:extLst>
          </p:cNvPr>
          <p:cNvSpPr txBox="1"/>
          <p:nvPr/>
        </p:nvSpPr>
        <p:spPr>
          <a:xfrm>
            <a:off x="769206" y="5966627"/>
            <a:ext cx="3249514" cy="523220"/>
          </a:xfrm>
          <a:prstGeom prst="rect">
            <a:avLst/>
          </a:prstGeom>
          <a:solidFill>
            <a:srgbClr val="EDEDED"/>
          </a:solidFill>
          <a:ln>
            <a:solidFill>
              <a:srgbClr val="DAE3F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525252"/>
                </a:solidFill>
              </a:rPr>
              <a:t>OBECNÁ GEOGRAFIE</a:t>
            </a:r>
          </a:p>
        </p:txBody>
      </p:sp>
    </p:spTree>
    <p:extLst>
      <p:ext uri="{BB962C8B-B14F-4D97-AF65-F5344CB8AC3E}">
        <p14:creationId xmlns:p14="http://schemas.microsoft.com/office/powerpoint/2010/main" val="262165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 animBg="1"/>
      <p:bldP spid="34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3E8285B-B1D7-4E7F-924E-84861E819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0290"/>
            <a:ext cx="10515600" cy="45166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Makroregion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 prostorově rozsáhlý region spojující země na základě určitých významných společných kritérií</a:t>
            </a:r>
          </a:p>
          <a:p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 regionální geografii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jsou uplatňovány témata všech geografických disciplín pro konkrétní makroregion </a:t>
            </a:r>
          </a:p>
          <a:p>
            <a:endParaRPr lang="cs-CZ" sz="1600" dirty="0">
              <a:solidFill>
                <a:schemeClr val="accent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EAE9E59F-1427-5C59-8650-C40B701D4A6B}"/>
              </a:ext>
            </a:extLst>
          </p:cNvPr>
          <p:cNvGrpSpPr/>
          <p:nvPr/>
        </p:nvGrpSpPr>
        <p:grpSpPr>
          <a:xfrm>
            <a:off x="1640879" y="3148390"/>
            <a:ext cx="8950403" cy="3646693"/>
            <a:chOff x="1640879" y="3148390"/>
            <a:chExt cx="8950403" cy="3646693"/>
          </a:xfrm>
        </p:grpSpPr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580795C4-D01F-433F-89B8-D9A10BD5DE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82"/>
            <a:stretch/>
          </p:blipFill>
          <p:spPr>
            <a:xfrm>
              <a:off x="1640879" y="3148390"/>
              <a:ext cx="8778675" cy="3646693"/>
            </a:xfrm>
            <a:prstGeom prst="rect">
              <a:avLst/>
            </a:prstGeom>
          </p:spPr>
        </p:pic>
        <p:sp>
          <p:nvSpPr>
            <p:cNvPr id="5" name="TextovéPole 4">
              <a:extLst>
                <a:ext uri="{FF2B5EF4-FFF2-40B4-BE49-F238E27FC236}">
                  <a16:creationId xmlns:a16="http://schemas.microsoft.com/office/drawing/2014/main" id="{81330099-777D-44CC-BB71-EEA95C55266B}"/>
                </a:ext>
              </a:extLst>
            </p:cNvPr>
            <p:cNvSpPr txBox="1"/>
            <p:nvPr/>
          </p:nvSpPr>
          <p:spPr>
            <a:xfrm>
              <a:off x="4675044" y="3693992"/>
              <a:ext cx="223785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Evropský makroregion</a:t>
              </a:r>
            </a:p>
          </p:txBody>
        </p:sp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3355E341-8F71-4D9A-A5C8-C32D3796FEE6}"/>
                </a:ext>
              </a:extLst>
            </p:cNvPr>
            <p:cNvSpPr txBox="1"/>
            <p:nvPr/>
          </p:nvSpPr>
          <p:spPr>
            <a:xfrm>
              <a:off x="2090687" y="3947131"/>
              <a:ext cx="241262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accent1">
                      <a:lumMod val="75000"/>
                    </a:schemeClr>
                  </a:solidFill>
                </a:rPr>
                <a:t>Angloamerický makroregion</a:t>
              </a:r>
            </a:p>
          </p:txBody>
        </p:sp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D02240C6-4E88-4DAD-B2D6-22E609F7EA08}"/>
                </a:ext>
              </a:extLst>
            </p:cNvPr>
            <p:cNvSpPr txBox="1"/>
            <p:nvPr/>
          </p:nvSpPr>
          <p:spPr>
            <a:xfrm>
              <a:off x="2559842" y="5337876"/>
              <a:ext cx="271952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Latinskoamerický</a:t>
              </a:r>
              <a:r>
                <a:rPr lang="cs-CZ" sz="2400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cs-CZ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makroregion</a:t>
              </a:r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F058B27B-4CE5-402A-975E-6A701A4F3CC2}"/>
                </a:ext>
              </a:extLst>
            </p:cNvPr>
            <p:cNvSpPr txBox="1"/>
            <p:nvPr/>
          </p:nvSpPr>
          <p:spPr>
            <a:xfrm>
              <a:off x="6669544" y="3590487"/>
              <a:ext cx="2701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accent1">
                      <a:lumMod val="75000"/>
                    </a:schemeClr>
                  </a:solidFill>
                </a:rPr>
                <a:t>Ruský makroregion</a:t>
              </a:r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192AE5AB-0436-4C3C-9E6E-2DD994D69D9E}"/>
                </a:ext>
              </a:extLst>
            </p:cNvPr>
            <p:cNvSpPr txBox="1"/>
            <p:nvPr/>
          </p:nvSpPr>
          <p:spPr>
            <a:xfrm>
              <a:off x="5139320" y="4494249"/>
              <a:ext cx="30905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accent1">
                      <a:lumMod val="75000"/>
                    </a:schemeClr>
                  </a:solidFill>
                </a:rPr>
                <a:t>Islámský makroregion</a:t>
              </a:r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AA4939A6-0738-4F77-8A3A-8F3A3E05E140}"/>
                </a:ext>
              </a:extLst>
            </p:cNvPr>
            <p:cNvSpPr txBox="1"/>
            <p:nvPr/>
          </p:nvSpPr>
          <p:spPr>
            <a:xfrm>
              <a:off x="4911286" y="5113259"/>
              <a:ext cx="223785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accent1">
                      <a:lumMod val="75000"/>
                    </a:schemeClr>
                  </a:solidFill>
                </a:rPr>
                <a:t>Africký makroregion</a:t>
              </a: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2307DFE9-2689-447A-A8B7-74903A1A51A8}"/>
                </a:ext>
              </a:extLst>
            </p:cNvPr>
            <p:cNvSpPr txBox="1"/>
            <p:nvPr/>
          </p:nvSpPr>
          <p:spPr>
            <a:xfrm>
              <a:off x="6546491" y="4870089"/>
              <a:ext cx="223785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Indický makroregion</a:t>
              </a:r>
            </a:p>
          </p:txBody>
        </p: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61B4FFD5-96A8-4791-BE24-29C20444F7F2}"/>
                </a:ext>
              </a:extLst>
            </p:cNvPr>
            <p:cNvSpPr txBox="1"/>
            <p:nvPr/>
          </p:nvSpPr>
          <p:spPr>
            <a:xfrm>
              <a:off x="7892989" y="4063362"/>
              <a:ext cx="269829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Čínsko-japonský makroregion</a:t>
              </a:r>
            </a:p>
          </p:txBody>
        </p:sp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id="{E91826C7-497A-448F-B1AE-9B6C40156914}"/>
                </a:ext>
              </a:extLst>
            </p:cNvPr>
            <p:cNvSpPr txBox="1"/>
            <p:nvPr/>
          </p:nvSpPr>
          <p:spPr>
            <a:xfrm>
              <a:off x="7510042" y="5815120"/>
              <a:ext cx="30165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Australsko-oceánský makroregion</a:t>
              </a:r>
            </a:p>
          </p:txBody>
        </p: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395FF0E5-ABFD-4296-AFC2-DC1022238EAD}"/>
                </a:ext>
              </a:extLst>
            </p:cNvPr>
            <p:cNvSpPr txBox="1"/>
            <p:nvPr/>
          </p:nvSpPr>
          <p:spPr>
            <a:xfrm>
              <a:off x="8310008" y="4862770"/>
              <a:ext cx="22378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dirty="0">
                  <a:solidFill>
                    <a:schemeClr val="accent1">
                      <a:lumMod val="75000"/>
                    </a:schemeClr>
                  </a:solidFill>
                </a:rPr>
                <a:t>Indonéský makroregion</a:t>
              </a:r>
            </a:p>
          </p:txBody>
        </p:sp>
      </p:grpSp>
      <p:sp>
        <p:nvSpPr>
          <p:cNvPr id="17" name="Nadpis 1">
            <a:extLst>
              <a:ext uri="{FF2B5EF4-FFF2-40B4-BE49-F238E27FC236}">
                <a16:creationId xmlns:a16="http://schemas.microsoft.com/office/drawing/2014/main" id="{14E47893-B3D1-440E-ADA5-14FB9E84E6B3}"/>
              </a:ext>
            </a:extLst>
          </p:cNvPr>
          <p:cNvSpPr txBox="1">
            <a:spLocks/>
          </p:cNvSpPr>
          <p:nvPr/>
        </p:nvSpPr>
        <p:spPr>
          <a:xfrm>
            <a:off x="769207" y="334727"/>
            <a:ext cx="10245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60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REGIONÁLNÍ GEOGRAFIE</a:t>
            </a:r>
          </a:p>
        </p:txBody>
      </p:sp>
    </p:spTree>
    <p:extLst>
      <p:ext uri="{BB962C8B-B14F-4D97-AF65-F5344CB8AC3E}">
        <p14:creationId xmlns:p14="http://schemas.microsoft.com/office/powerpoint/2010/main" val="136329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dort, budova, stůl, vsedě&#10;&#10;Popis byl vytvořen automaticky">
            <a:extLst>
              <a:ext uri="{FF2B5EF4-FFF2-40B4-BE49-F238E27FC236}">
                <a16:creationId xmlns:a16="http://schemas.microsoft.com/office/drawing/2014/main" id="{AE33AD36-8661-42E2-ABFE-C94961747E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6" b="127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6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hora, exteriér, příroda&#10;&#10;Popis byl vytvořen automaticky">
            <a:extLst>
              <a:ext uri="{FF2B5EF4-FFF2-40B4-BE49-F238E27FC236}">
                <a16:creationId xmlns:a16="http://schemas.microsoft.com/office/drawing/2014/main" id="{606A88ED-9894-4D63-81E8-EF679BF89B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1" r="15318" b="38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96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vlak, kouř, pára, tráva&#10;&#10;Popis byl vytvořen automaticky">
            <a:extLst>
              <a:ext uri="{FF2B5EF4-FFF2-40B4-BE49-F238E27FC236}">
                <a16:creationId xmlns:a16="http://schemas.microsoft.com/office/drawing/2014/main" id="{502AAF4F-6A35-41CD-89FB-E493504B2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7" t="24987" r="-1" b="-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05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exteriér, voda, skála, hora&#10;&#10;Popis byl vytvořen automaticky">
            <a:extLst>
              <a:ext uri="{FF2B5EF4-FFF2-40B4-BE49-F238E27FC236}">
                <a16:creationId xmlns:a16="http://schemas.microsoft.com/office/drawing/2014/main" id="{892D41D4-E6EB-4D9A-AADC-09B99E517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6" t="10940" r="2" b="140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4274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5036</TotalTime>
  <Words>116</Words>
  <Application>Microsoft Macintosh PowerPoint</Application>
  <PresentationFormat>Širokoúhlá obrazovka</PresentationFormat>
  <Paragraphs>48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Wingdings</vt:lpstr>
      <vt:lpstr>Motiv Office</vt:lpstr>
      <vt:lpstr>ÚVOD DO GEOGRAFIE</vt:lpstr>
      <vt:lpstr>Prezentace aplikace PowerPoint</vt:lpstr>
      <vt:lpstr>Prezentace aplikace PowerPoint</vt:lpstr>
      <vt:lpstr>GEOGRAFICKÉ DISCIPLÍNY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GEOGRAFIE</dc:title>
  <dc:creator>Martin Harásek</dc:creator>
  <cp:lastModifiedBy>Martin Harásek</cp:lastModifiedBy>
  <cp:revision>72</cp:revision>
  <dcterms:created xsi:type="dcterms:W3CDTF">2020-09-07T18:16:17Z</dcterms:created>
  <dcterms:modified xsi:type="dcterms:W3CDTF">2026-09-21T13:43:09Z</dcterms:modified>
</cp:coreProperties>
</file>